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198" autoAdjust="0"/>
    <p:restoredTop sz="94660"/>
  </p:normalViewPr>
  <p:slideViewPr>
    <p:cSldViewPr snapToGrid="0">
      <p:cViewPr varScale="1">
        <p:scale>
          <a:sx n="82" d="100"/>
          <a:sy n="82" d="100"/>
        </p:scale>
        <p:origin x="71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6FA20-D598-8868-CBDD-5A1D06D98C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80A529-7ADF-808D-87DC-3959F82761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D496ED4-179E-2A00-E9C8-8D696D02B921}"/>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9904FC81-D6F1-BB9D-1D66-A431F75F9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243083-4E64-EDEC-02AF-E56A75DFED8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40361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792A0-F810-B999-C159-90FB8A6B2B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EBB2B7-D8F8-E23B-36CA-0F292DF728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380A51-B34A-C4E5-5E5F-E3590F73BDC9}"/>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725927AA-53ED-5B7E-90D9-479CCC023C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14E97B-EFE0-00C0-7C25-A049B54C335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224132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7F1492-E362-A9FE-6FF2-23BF8E8C6C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8607B4-CF22-85AD-C264-CCFAD3AECF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813B48-4BB4-EE12-EEE4-2E4E937A4C5D}"/>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C76624A2-99BB-C5AD-5B55-DAB7010F36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5864F1-0D2C-5D06-BCF4-393728738CE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369292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5C625-DC28-EA3E-7368-19E0E4EA8F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A01765-1E9F-4612-88C6-40421622FA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953627-8C93-C514-83E4-5E24303170A3}"/>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F9716CBE-F52D-44C5-1175-2563ABD349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D0FCD-4D14-3F61-D8F4-983F8F460722}"/>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880344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94EBC-6A99-438B-914F-05696E9D41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E8627C-1B51-7B26-4D43-01CAE3BD21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D4E229-8581-0750-30EF-C22D3DCFC4E5}"/>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C094253A-D1AA-FD85-3686-934B58EA40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167C5-28DC-1452-36DF-756E44C36BCA}"/>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4293872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E36B3-56D0-1A7F-C931-21A4A9CAD7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370D10-F2B6-A80F-0382-0FAA97B214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ABE0CC-BFD8-CDFC-2960-62CCA4279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212164-0C73-7153-7CC4-3D06B56A5BD2}"/>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6" name="Footer Placeholder 5">
            <a:extLst>
              <a:ext uri="{FF2B5EF4-FFF2-40B4-BE49-F238E27FC236}">
                <a16:creationId xmlns:a16="http://schemas.microsoft.com/office/drawing/2014/main" id="{DC918E88-36AF-EE0E-C438-678A39787C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D1FF4-F310-F5F7-8D58-00F6167A9AD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50329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66399-FCA4-5E63-2078-28B6A0F351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853B88-9739-D179-4BD1-DFF74F4E2A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856D70-4CA4-99C1-753C-B9DAD206D8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3B0582-F26E-26FA-6D52-F82CFCCCCD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0194C-A83A-5778-E0EA-3FB316384F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9EB5C-AFFA-2951-C586-A06BFC2BA060}"/>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8" name="Footer Placeholder 7">
            <a:extLst>
              <a:ext uri="{FF2B5EF4-FFF2-40B4-BE49-F238E27FC236}">
                <a16:creationId xmlns:a16="http://schemas.microsoft.com/office/drawing/2014/main" id="{C39C2D07-68A0-FDE8-7DEA-6D377ADE15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A74C51-26EE-7CFB-FEFD-0DD8206C4AEC}"/>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292800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EE7-D4CA-15C8-46F3-6BCA7D7097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E1A118-38CB-76AA-1451-10BC08501505}"/>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4" name="Footer Placeholder 3">
            <a:extLst>
              <a:ext uri="{FF2B5EF4-FFF2-40B4-BE49-F238E27FC236}">
                <a16:creationId xmlns:a16="http://schemas.microsoft.com/office/drawing/2014/main" id="{F67BDB1B-F094-742C-4F9F-98F00AC75C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70E127-9591-6362-523F-F490E6D0364B}"/>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439500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9FB455-ADF9-72F1-DDE7-65F5D16EBEB7}"/>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3" name="Footer Placeholder 2">
            <a:extLst>
              <a:ext uri="{FF2B5EF4-FFF2-40B4-BE49-F238E27FC236}">
                <a16:creationId xmlns:a16="http://schemas.microsoft.com/office/drawing/2014/main" id="{4BC08935-244D-A3A4-0ABD-50026D27D3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AAFED6-1E04-B42A-9D64-7D4ADA4343AE}"/>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16780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9D22-3943-B448-90E2-FA7DE25CB6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D43B51-9792-D9A4-C641-76243C22D4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75C993-AC34-081B-2E07-7391F155C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BA2316-03D8-41CB-589A-4CF5C9F0707A}"/>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6" name="Footer Placeholder 5">
            <a:extLst>
              <a:ext uri="{FF2B5EF4-FFF2-40B4-BE49-F238E27FC236}">
                <a16:creationId xmlns:a16="http://schemas.microsoft.com/office/drawing/2014/main" id="{22FBE8D3-3411-E604-E69B-16A251BFAC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F6DF84-0C23-3104-5968-FAAB2FEDDA25}"/>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14461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325D-4539-544C-7135-FC8A9CDC6F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8D4D0F-39CB-3959-3C35-68A864C50C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0AEE4DA-2366-4018-53C4-F2CE0F446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898FBE-062B-231B-6081-DCAB15BDBE8F}"/>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6" name="Footer Placeholder 5">
            <a:extLst>
              <a:ext uri="{FF2B5EF4-FFF2-40B4-BE49-F238E27FC236}">
                <a16:creationId xmlns:a16="http://schemas.microsoft.com/office/drawing/2014/main" id="{5D4252B7-5871-D415-B6EF-9DDF93CC37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4C0A6-C886-3D17-3B97-3353F7F397F4}"/>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04344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EF05CE-793D-6B86-E179-8C5A266192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DA96-685F-0C59-BBE5-919227957F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E229A-7A3D-DCA0-8AF1-DE7B2E556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F6E09BC1-8E01-0A76-0980-911794D160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1C0116-2ED7-43F0-B46F-ADC6B853C5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832A07-EC60-443D-90A4-F780886E4500}" type="slidenum">
              <a:rPr lang="en-US" smtClean="0"/>
              <a:t>‹#›</a:t>
            </a:fld>
            <a:endParaRPr lang="en-US"/>
          </a:p>
        </p:txBody>
      </p:sp>
    </p:spTree>
    <p:extLst>
      <p:ext uri="{BB962C8B-B14F-4D97-AF65-F5344CB8AC3E}">
        <p14:creationId xmlns:p14="http://schemas.microsoft.com/office/powerpoint/2010/main" val="3239846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ngimg.com/download/66580"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A42E0-3254-05CE-F7D9-812EA333D708}"/>
              </a:ext>
            </a:extLst>
          </p:cNvPr>
          <p:cNvSpPr>
            <a:spLocks noGrp="1"/>
          </p:cNvSpPr>
          <p:nvPr>
            <p:ph type="ctrTitle"/>
          </p:nvPr>
        </p:nvSpPr>
        <p:spPr>
          <a:xfrm>
            <a:off x="1523999" y="1017036"/>
            <a:ext cx="9458131" cy="3592286"/>
          </a:xfrm>
        </p:spPr>
        <p:txBody>
          <a:bodyPr>
            <a:noAutofit/>
          </a:bodyPr>
          <a:lstStyle/>
          <a:p>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BREAST CANCER CLASSIFICATION USING NEURAL NETWORKS </a:t>
            </a:r>
            <a:br>
              <a:rPr lang="en-US" sz="48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4800" dirty="0"/>
          </a:p>
        </p:txBody>
      </p:sp>
    </p:spTree>
    <p:extLst>
      <p:ext uri="{BB962C8B-B14F-4D97-AF65-F5344CB8AC3E}">
        <p14:creationId xmlns:p14="http://schemas.microsoft.com/office/powerpoint/2010/main" val="973299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70D422-4370-BE73-A41F-E2082D80208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581" t="26943" r="38462" b="25086"/>
          <a:stretch/>
        </p:blipFill>
        <p:spPr bwMode="auto">
          <a:xfrm>
            <a:off x="838200" y="1152002"/>
            <a:ext cx="4941416" cy="3858148"/>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E449622-444A-908A-5FB6-5BD33AF1D249}"/>
              </a:ext>
            </a:extLst>
          </p:cNvPr>
          <p:cNvPicPr>
            <a:picLocks noChangeAspect="1"/>
          </p:cNvPicPr>
          <p:nvPr/>
        </p:nvPicPr>
        <p:blipFill rotWithShape="1">
          <a:blip r:embed="rId3">
            <a:extLst>
              <a:ext uri="{28A0092B-C50C-407E-A947-70E740481C1C}">
                <a14:useLocalDpi xmlns:a14="http://schemas.microsoft.com/office/drawing/2010/main" val="0"/>
              </a:ext>
            </a:extLst>
          </a:blip>
          <a:srcRect l="22009" t="33514" r="39102" b="17858"/>
          <a:stretch/>
        </p:blipFill>
        <p:spPr bwMode="auto">
          <a:xfrm>
            <a:off x="6526534" y="1152002"/>
            <a:ext cx="4996771" cy="377242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7353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3FF6A-FA61-1476-F2A6-EC8E9AAA24D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BCB10144-BCA3-1E75-890E-9709BDFCCC08}"/>
              </a:ext>
            </a:extLst>
          </p:cNvPr>
          <p:cNvSpPr>
            <a:spLocks noGrp="1"/>
          </p:cNvSpPr>
          <p:nvPr>
            <p:ph idx="1"/>
          </p:nvPr>
        </p:nvSpPr>
        <p:spPr>
          <a:xfrm>
            <a:off x="186613" y="1825625"/>
            <a:ext cx="11765901" cy="4780448"/>
          </a:xfrm>
        </p:spPr>
        <p:txBody>
          <a:bodyPr>
            <a:noAutofit/>
          </a:bodyPr>
          <a:lstStyle/>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[1]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Ponraj.N,Jenifer.E,Poongodi,P,Manoharan.S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(2012). "Morphological operations for the mammogram image to increase the contrast for the efficient detection of breast cancer",European Journal of Scientific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Reasrch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(ISSN) 1450-216X (68) NO.4(2012).PP.494-505. </a:t>
            </a:r>
          </a:p>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[2] Mohd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Anisur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Rahman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Forazy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“Incidence of breast cancer in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Bangladesh”,Health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Care: Current Reviews, 2015.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[3]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Tüba</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KIYAN and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Tülay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Yildirim, “Breast Cancer Diagnosis Using Statistical Neural Networks,” Journal Of Electrical &amp; Electronics Engineering., vol. 4, 2004, pp. 1149-1153.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[4] R. El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hamdi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Njah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and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Chtourou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“Breast Cancer Diagnosis Using a Hybrid Evolutionary Neural Network Classifier,” (IEEE)., Vol. 3, No. 7, 2014.</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[5] Moi Hoon Yap, Member, Gerard Pons, Joan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Mart´ı</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Sergi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Ganau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Melcior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Sent´ıs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Reyer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Zwiggelaar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Adrian K. Davison., “Automated Breast Ultrasound Lesions Detection using Convolutional Neural Networks.,”, JOURNAL OF L ATEX CLASS FILES, VOL. XX, NO. X, XXXX 2016. </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21551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88B9E9-2E61-DADC-ABF8-E67ED43735E9}"/>
              </a:ext>
            </a:extLst>
          </p:cNvPr>
          <p:cNvSpPr>
            <a:spLocks noGrp="1"/>
          </p:cNvSpPr>
          <p:nvPr>
            <p:ph idx="1"/>
          </p:nvPr>
        </p:nvSpPr>
        <p:spPr>
          <a:xfrm>
            <a:off x="838200" y="391886"/>
            <a:ext cx="10515600" cy="6270171"/>
          </a:xfrm>
        </p:spPr>
        <p:txBody>
          <a:bodyPr>
            <a:noAutofit/>
          </a:bodyPr>
          <a:lstStyle/>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[6] Seral Sahana, Kemal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Polata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Halife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Kodazb</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Salih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Güne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 new hybrid method based on fuzzy-artificial immune system and KNN algorithm for breast cancer diagnosis,” Computers in Biology and Medicine., Vol. 37, 2007.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[7] R. R.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Janghel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Anupam Shukla, Ritu Tiwari and Rahul Kala, “Breast Cancer Diagnosis using Artificial Neural Network Models,” 3rd International Conference on Information Sciences and Interaction Sciences (ICIS), Chengdu, China, pp. 89-94, 23-25 Jun. 2010.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[8] Punam S. Pawar and Dharmaraj R. Patil., “Breast Cancer Detection Using Neural Network Models.”,2013 International Conference on Communication Systems and Network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Technologiesvol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978-0-7695-4958-3/13, 2013.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[9]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Haowen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You and George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Rumbe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“Comparative Study of Classification Techniques on Breast Cancer FNA Biopsy Data,” International Journal of Artificial Intelligence and Interactive Multimedia., vol. 1, No. 3, 2004.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[10] A. A.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Kalteh</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Payam Zarbakhsh1,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Meysam</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Jirabadi2, Jalil Addeh3, “A research about breast cancer detection using different neural networks and K-MICA algorithm,” Journal of Cancer Research and Therapeutics., vol. 9, issue. 3, 2013.</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[11] Muhammad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Sufyian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Bin Mohd Azmi and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Zaihisma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Che Cob, “Breast Cancer Prediction Based On Backpropagation Algorithm,” In Proceedings of 2010 IEEE Student Conference on Research and Development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SCOReD</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2010), Putrajaya, Malaysia, pp. 164-168, 13 - 14 Dec. 2010.</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2552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08FFF73-EE73-111E-EC0B-F1E1C45D96E8}"/>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743522" y="1252761"/>
            <a:ext cx="8704956" cy="4352478"/>
          </a:xfrm>
        </p:spPr>
      </p:pic>
    </p:spTree>
    <p:extLst>
      <p:ext uri="{BB962C8B-B14F-4D97-AF65-F5344CB8AC3E}">
        <p14:creationId xmlns:p14="http://schemas.microsoft.com/office/powerpoint/2010/main" val="1306381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486FC-D67C-A238-97FC-A6BD6D4F8E7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GROUP MEMBERS</a:t>
            </a:r>
          </a:p>
        </p:txBody>
      </p:sp>
      <p:sp>
        <p:nvSpPr>
          <p:cNvPr id="3" name="Content Placeholder 2">
            <a:extLst>
              <a:ext uri="{FF2B5EF4-FFF2-40B4-BE49-F238E27FC236}">
                <a16:creationId xmlns:a16="http://schemas.microsoft.com/office/drawing/2014/main" id="{1D325939-8E55-C203-96F4-2B742E45D676}"/>
              </a:ext>
            </a:extLst>
          </p:cNvPr>
          <p:cNvSpPr>
            <a:spLocks noGrp="1"/>
          </p:cNvSpPr>
          <p:nvPr>
            <p:ph idx="1"/>
          </p:nvPr>
        </p:nvSpPr>
        <p:spPr>
          <a:xfrm>
            <a:off x="838200" y="1825625"/>
            <a:ext cx="9472127" cy="4351338"/>
          </a:xfrm>
        </p:spPr>
        <p:txBody>
          <a:bodyPr>
            <a:normAutofit/>
          </a:bodyPr>
          <a:lstStyle/>
          <a:p>
            <a:r>
              <a:rPr lang="en-US" sz="2400" dirty="0" err="1">
                <a:solidFill>
                  <a:schemeClr val="tx1"/>
                </a:solidFill>
                <a:latin typeface="Calisto MT" pitchFamily="18" charset="0"/>
              </a:rPr>
              <a:t>Kireeti</a:t>
            </a:r>
            <a:r>
              <a:rPr lang="en-US" sz="2400" dirty="0">
                <a:solidFill>
                  <a:schemeClr val="tx1"/>
                </a:solidFill>
                <a:latin typeface="Calisto MT" pitchFamily="18" charset="0"/>
              </a:rPr>
              <a:t> </a:t>
            </a:r>
            <a:r>
              <a:rPr lang="en-US" sz="2400" dirty="0" err="1">
                <a:solidFill>
                  <a:schemeClr val="tx1"/>
                </a:solidFill>
                <a:latin typeface="Calisto MT" pitchFamily="18" charset="0"/>
              </a:rPr>
              <a:t>Nunna</a:t>
            </a:r>
            <a:r>
              <a:rPr lang="en-US" sz="2400" dirty="0">
                <a:solidFill>
                  <a:schemeClr val="tx1"/>
                </a:solidFill>
                <a:latin typeface="Calisto MT" pitchFamily="18" charset="0"/>
              </a:rPr>
              <a:t> – 700744505</a:t>
            </a:r>
          </a:p>
          <a:p>
            <a:r>
              <a:rPr lang="en-US" sz="2400" dirty="0">
                <a:solidFill>
                  <a:schemeClr val="tx1"/>
                </a:solidFill>
                <a:latin typeface="Calisto MT" pitchFamily="18" charset="0"/>
              </a:rPr>
              <a:t>Sai Bhargav </a:t>
            </a:r>
            <a:r>
              <a:rPr lang="en-US" sz="2400" dirty="0" err="1">
                <a:solidFill>
                  <a:schemeClr val="tx1"/>
                </a:solidFill>
                <a:latin typeface="Calisto MT" pitchFamily="18" charset="0"/>
              </a:rPr>
              <a:t>Mannepalli</a:t>
            </a:r>
            <a:r>
              <a:rPr lang="en-US" sz="2400" dirty="0">
                <a:solidFill>
                  <a:schemeClr val="tx1"/>
                </a:solidFill>
                <a:latin typeface="Calisto MT" pitchFamily="18" charset="0"/>
              </a:rPr>
              <a:t> - 700745855</a:t>
            </a:r>
          </a:p>
          <a:p>
            <a:r>
              <a:rPr lang="en-US" sz="2400" dirty="0">
                <a:solidFill>
                  <a:schemeClr val="tx1"/>
                </a:solidFill>
                <a:latin typeface="Calisto MT" pitchFamily="18" charset="0"/>
              </a:rPr>
              <a:t>Naga </a:t>
            </a:r>
            <a:r>
              <a:rPr lang="en-US" sz="2400" dirty="0" err="1">
                <a:solidFill>
                  <a:schemeClr val="tx1"/>
                </a:solidFill>
                <a:latin typeface="Calisto MT" pitchFamily="18" charset="0"/>
              </a:rPr>
              <a:t>Charan</a:t>
            </a:r>
            <a:r>
              <a:rPr lang="en-US" sz="2400" dirty="0">
                <a:solidFill>
                  <a:schemeClr val="tx1"/>
                </a:solidFill>
                <a:latin typeface="Calisto MT" pitchFamily="18" charset="0"/>
              </a:rPr>
              <a:t> </a:t>
            </a:r>
            <a:r>
              <a:rPr lang="en-US" sz="2400" dirty="0" err="1">
                <a:solidFill>
                  <a:schemeClr val="tx1"/>
                </a:solidFill>
                <a:latin typeface="Calisto MT" pitchFamily="18" charset="0"/>
              </a:rPr>
              <a:t>Konganti</a:t>
            </a:r>
            <a:r>
              <a:rPr lang="en-US" sz="2400" dirty="0">
                <a:solidFill>
                  <a:schemeClr val="tx1"/>
                </a:solidFill>
                <a:latin typeface="Calisto MT" pitchFamily="18" charset="0"/>
              </a:rPr>
              <a:t> - 700746144</a:t>
            </a:r>
          </a:p>
          <a:p>
            <a:r>
              <a:rPr lang="fi-FI" sz="2400" i="0">
                <a:effectLst/>
                <a:latin typeface="Arial" panose="020B0604020202020204" pitchFamily="34" charset="0"/>
              </a:rPr>
              <a:t>Nithin </a:t>
            </a:r>
            <a:r>
              <a:rPr lang="fi-FI" sz="2400" i="0" dirty="0">
                <a:effectLst/>
                <a:latin typeface="Arial" panose="020B0604020202020204" pitchFamily="34" charset="0"/>
              </a:rPr>
              <a:t>Kumar </a:t>
            </a:r>
            <a:r>
              <a:rPr lang="fi-FI" sz="2400" i="0" dirty="0" err="1">
                <a:effectLst/>
                <a:latin typeface="Arial" panose="020B0604020202020204" pitchFamily="34" charset="0"/>
              </a:rPr>
              <a:t>Reddy</a:t>
            </a:r>
            <a:r>
              <a:rPr lang="fi-FI" sz="2400" i="0" dirty="0">
                <a:effectLst/>
                <a:latin typeface="Arial" panose="020B0604020202020204" pitchFamily="34" charset="0"/>
              </a:rPr>
              <a:t> </a:t>
            </a:r>
            <a:r>
              <a:rPr lang="fi-FI" sz="2400" i="0" dirty="0" err="1">
                <a:effectLst/>
                <a:latin typeface="Arial" panose="020B0604020202020204" pitchFamily="34" charset="0"/>
              </a:rPr>
              <a:t>Chelekam</a:t>
            </a:r>
            <a:r>
              <a:rPr lang="fi-FI" sz="2400" dirty="0">
                <a:latin typeface="Arial" panose="020B0604020202020204" pitchFamily="34" charset="0"/>
              </a:rPr>
              <a:t> </a:t>
            </a:r>
            <a:r>
              <a:rPr lang="fi-FI" sz="2400">
                <a:latin typeface="Arial" panose="020B0604020202020204" pitchFamily="34" charset="0"/>
              </a:rPr>
              <a:t>- 700752333</a:t>
            </a:r>
            <a:endParaRPr lang="en-US" sz="2400" dirty="0"/>
          </a:p>
        </p:txBody>
      </p:sp>
    </p:spTree>
    <p:extLst>
      <p:ext uri="{BB962C8B-B14F-4D97-AF65-F5344CB8AC3E}">
        <p14:creationId xmlns:p14="http://schemas.microsoft.com/office/powerpoint/2010/main" val="2542601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7F240-16E3-9B4D-B639-78D723440A3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Roles and Responsibilities</a:t>
            </a:r>
          </a:p>
        </p:txBody>
      </p:sp>
      <p:sp>
        <p:nvSpPr>
          <p:cNvPr id="3" name="Content Placeholder 2">
            <a:extLst>
              <a:ext uri="{FF2B5EF4-FFF2-40B4-BE49-F238E27FC236}">
                <a16:creationId xmlns:a16="http://schemas.microsoft.com/office/drawing/2014/main" id="{4AD38AE8-2E09-B34E-415E-AF8D51EE233F}"/>
              </a:ext>
            </a:extLst>
          </p:cNvPr>
          <p:cNvSpPr>
            <a:spLocks noGrp="1"/>
          </p:cNvSpPr>
          <p:nvPr>
            <p:ph idx="1"/>
          </p:nvPr>
        </p:nvSpPr>
        <p:spPr>
          <a:xfrm>
            <a:off x="838200" y="1432560"/>
            <a:ext cx="10515600" cy="4958080"/>
          </a:xfrm>
        </p:spPr>
        <p:txBody>
          <a:bodyPr>
            <a:normAutofit fontScale="70000" lnSpcReduction="20000"/>
          </a:bodyPr>
          <a:lstStyle/>
          <a:p>
            <a:pPr algn="l">
              <a:buFont typeface="Arial" panose="020B0604020202020204" pitchFamily="34" charset="0"/>
              <a:buChar char="•"/>
            </a:pPr>
            <a:r>
              <a:rPr lang="en-US" b="0" i="0" dirty="0">
                <a:solidFill>
                  <a:srgbClr val="374151"/>
                </a:solidFill>
                <a:effectLst/>
                <a:latin typeface="Söhne"/>
              </a:rPr>
              <a:t>Explore and understand the breast cancer dataset.</a:t>
            </a:r>
          </a:p>
          <a:p>
            <a:pPr algn="l">
              <a:buFont typeface="Arial" panose="020B0604020202020204" pitchFamily="34" charset="0"/>
              <a:buChar char="•"/>
            </a:pPr>
            <a:r>
              <a:rPr lang="en-US" b="0" i="0" dirty="0">
                <a:solidFill>
                  <a:srgbClr val="374151"/>
                </a:solidFill>
                <a:effectLst/>
                <a:latin typeface="Söhne"/>
              </a:rPr>
              <a:t>Preprocess the data, including handling missing values, checking data distribution, and scaling features.</a:t>
            </a:r>
          </a:p>
          <a:p>
            <a:endParaRPr lang="en-US" dirty="0"/>
          </a:p>
          <a:p>
            <a:pPr algn="l">
              <a:buFont typeface="Arial" panose="020B0604020202020204" pitchFamily="34" charset="0"/>
              <a:buChar char="•"/>
            </a:pPr>
            <a:r>
              <a:rPr lang="en-US" b="0" i="0" dirty="0">
                <a:solidFill>
                  <a:srgbClr val="374151"/>
                </a:solidFill>
                <a:effectLst/>
                <a:latin typeface="Söhne"/>
              </a:rPr>
              <a:t>Develop and implement the neural network architecture using TensorFlow and </a:t>
            </a:r>
            <a:r>
              <a:rPr lang="en-US" b="0" i="0" dirty="0" err="1">
                <a:solidFill>
                  <a:srgbClr val="374151"/>
                </a:solidFill>
                <a:effectLst/>
                <a:latin typeface="Söhne"/>
              </a:rPr>
              <a:t>Keras</a:t>
            </a:r>
            <a:r>
              <a:rPr lang="en-US" b="0" i="0" dirty="0">
                <a:solidFill>
                  <a:srgbClr val="374151"/>
                </a:solidFill>
                <a:effectLst/>
                <a:latin typeface="Söhne"/>
              </a:rPr>
              <a:t>.</a:t>
            </a:r>
          </a:p>
          <a:p>
            <a:pPr algn="l">
              <a:buFont typeface="Arial" panose="020B0604020202020204" pitchFamily="34" charset="0"/>
              <a:buChar char="•"/>
            </a:pPr>
            <a:r>
              <a:rPr lang="en-US" b="0" i="0" dirty="0">
                <a:solidFill>
                  <a:srgbClr val="374151"/>
                </a:solidFill>
                <a:effectLst/>
                <a:latin typeface="Söhne"/>
              </a:rPr>
              <a:t>Configure the layers of the neural network based on the problem requirements.</a:t>
            </a:r>
          </a:p>
          <a:p>
            <a:pPr algn="l">
              <a:buFont typeface="Arial" panose="020B0604020202020204" pitchFamily="34" charset="0"/>
              <a:buChar char="•"/>
            </a:pPr>
            <a:r>
              <a:rPr lang="en-US" b="0" i="0" dirty="0">
                <a:solidFill>
                  <a:srgbClr val="374151"/>
                </a:solidFill>
                <a:effectLst/>
                <a:latin typeface="Söhne"/>
              </a:rPr>
              <a:t>Choose appropriate activation functions, loss functions, and optimizers for the neural network.</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Compile and train the neural network using the training data.</a:t>
            </a:r>
          </a:p>
          <a:p>
            <a:pPr algn="l">
              <a:buFont typeface="Arial" panose="020B0604020202020204" pitchFamily="34" charset="0"/>
              <a:buChar char="•"/>
            </a:pPr>
            <a:r>
              <a:rPr lang="en-US" b="0" i="0" dirty="0">
                <a:solidFill>
                  <a:srgbClr val="374151"/>
                </a:solidFill>
                <a:effectLst/>
                <a:latin typeface="Söhne"/>
              </a:rPr>
              <a:t>Monitor and visualize the training process, including accuracy and loss metrics.</a:t>
            </a:r>
          </a:p>
          <a:p>
            <a:pPr algn="l">
              <a:buFont typeface="Arial" panose="020B0604020202020204" pitchFamily="34" charset="0"/>
              <a:buChar char="•"/>
            </a:pPr>
            <a:r>
              <a:rPr lang="en-US" b="0" i="0" dirty="0">
                <a:solidFill>
                  <a:srgbClr val="374151"/>
                </a:solidFill>
                <a:effectLst/>
                <a:latin typeface="Söhne"/>
              </a:rPr>
              <a:t>Evaluate the performance of the trained model on the test set.</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Provide domain expertise on breast cancer and related medical concepts.</a:t>
            </a:r>
          </a:p>
          <a:p>
            <a:pPr algn="l">
              <a:buFont typeface="Arial" panose="020B0604020202020204" pitchFamily="34" charset="0"/>
              <a:buChar char="•"/>
            </a:pPr>
            <a:r>
              <a:rPr lang="en-US" b="0" i="0" dirty="0">
                <a:solidFill>
                  <a:srgbClr val="374151"/>
                </a:solidFill>
                <a:effectLst/>
                <a:latin typeface="Söhne"/>
              </a:rPr>
              <a:t>Collaborate with the data scientist to interpret features and statistical measures in the dataset.</a:t>
            </a:r>
          </a:p>
          <a:p>
            <a:pPr algn="l">
              <a:buFont typeface="Arial" panose="020B0604020202020204" pitchFamily="34" charset="0"/>
              <a:buChar char="•"/>
            </a:pPr>
            <a:r>
              <a:rPr lang="en-US" b="0" i="0" dirty="0">
                <a:solidFill>
                  <a:srgbClr val="374151"/>
                </a:solidFill>
                <a:effectLst/>
                <a:latin typeface="Söhne"/>
              </a:rPr>
              <a:t>Validate the relevance and accuracy of the features selected for the model.</a:t>
            </a:r>
          </a:p>
          <a:p>
            <a:endParaRPr lang="en-US" dirty="0"/>
          </a:p>
        </p:txBody>
      </p:sp>
    </p:spTree>
    <p:extLst>
      <p:ext uri="{BB962C8B-B14F-4D97-AF65-F5344CB8AC3E}">
        <p14:creationId xmlns:p14="http://schemas.microsoft.com/office/powerpoint/2010/main" val="2920918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FD951-4FB9-EF51-D256-512AC967078E}"/>
              </a:ext>
            </a:extLst>
          </p:cNvPr>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MOTIVATION</a:t>
            </a:r>
          </a:p>
        </p:txBody>
      </p:sp>
      <p:sp>
        <p:nvSpPr>
          <p:cNvPr id="3" name="Content Placeholder 2">
            <a:extLst>
              <a:ext uri="{FF2B5EF4-FFF2-40B4-BE49-F238E27FC236}">
                <a16:creationId xmlns:a16="http://schemas.microsoft.com/office/drawing/2014/main" id="{3A44E443-BFDF-21AA-BB2C-BDE8AF48B638}"/>
              </a:ext>
            </a:extLst>
          </p:cNvPr>
          <p:cNvSpPr>
            <a:spLocks noGrp="1"/>
          </p:cNvSpPr>
          <p:nvPr>
            <p:ph idx="1"/>
          </p:nvPr>
        </p:nvSpPr>
        <p:spPr/>
        <p:txBody>
          <a:bodyPr>
            <a:normAutofit/>
          </a:bodyPr>
          <a:lstStyle/>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research is motivated by the potential of machine learning, particularly neural networks, to achieve accurate and efficient classification of breast cancer tumors.</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Early detection is crucial for improving survival rates among individuals with breast cancer.</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Leveraging advanced technologies, such as machine learning, holds promise in enhancing the accuracy and efficiency of breast cancer detection.</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overarching goal is to contribute to early detection efforts, recognizing that timely intervention is a critical factor in improving outcomes for individuals diagnosed with breast cancer.</a:t>
            </a:r>
          </a:p>
        </p:txBody>
      </p:sp>
    </p:spTree>
    <p:extLst>
      <p:ext uri="{BB962C8B-B14F-4D97-AF65-F5344CB8AC3E}">
        <p14:creationId xmlns:p14="http://schemas.microsoft.com/office/powerpoint/2010/main" val="1388229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28704-4D77-F45E-20E1-5ADEE35E1A9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F7F24B27-8623-7CF4-F9D9-CF3E85E1D3B6}"/>
              </a:ext>
            </a:extLst>
          </p:cNvPr>
          <p:cNvSpPr>
            <a:spLocks noGrp="1"/>
          </p:cNvSpPr>
          <p:nvPr>
            <p:ph idx="1"/>
          </p:nvPr>
        </p:nvSpPr>
        <p:spPr>
          <a:xfrm>
            <a:off x="838200" y="1872278"/>
            <a:ext cx="10515600" cy="4351338"/>
          </a:xfrm>
        </p:spPr>
        <p:txBody>
          <a:bodyPr>
            <a:normAutofit/>
          </a:bodyPr>
          <a:lstStyle/>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Utilization of neural networks for breast cancer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Implementation of a predictive system for real-time tumor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Assessment of model performance using accuracy and loss metrics.</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Exploration of the impact of data standardization on model training.</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Evaluation of the proposed framework in comparison to existing methodologies.</a:t>
            </a:r>
          </a:p>
          <a:p>
            <a:pPr marL="0" marR="0" indent="0" algn="just">
              <a:spcBef>
                <a:spcPts val="0"/>
              </a:spcBef>
              <a:spcAft>
                <a:spcPts val="0"/>
              </a:spcAft>
              <a:buNone/>
            </a:pPr>
            <a:endParaRPr lang="en-US" sz="24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2159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ADB3A-30FA-8358-1E3A-34D2F86BF67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RELATED WORK	</a:t>
            </a:r>
          </a:p>
        </p:txBody>
      </p:sp>
      <p:sp>
        <p:nvSpPr>
          <p:cNvPr id="3" name="Content Placeholder 2">
            <a:extLst>
              <a:ext uri="{FF2B5EF4-FFF2-40B4-BE49-F238E27FC236}">
                <a16:creationId xmlns:a16="http://schemas.microsoft.com/office/drawing/2014/main" id="{D9F16144-5321-7875-F64D-6F3D167AC125}"/>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Existing research has explored traditional methods for breast cancer classification, incorporating statistical approaches and rule-based systems, highlighting both their strengths and limitations.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A thorough review of literature reveals a variety of machine learning techniques applied to breast cancer classification. Previous studies have utilized different algorithms, feature selection methods, and performance metrics to achieve classification goals.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Specific focus on neural networks in breast cancer diagnosis has demonstrated diverse architectures, training strategies, and noteworthy findings. Understanding how these networks handle data and contribute to diagnostic accuracy is essential for the current project.</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2459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C8D1C-502F-354F-6E7C-C3F24C173F5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461C3955-1CAF-EB6A-77F8-CE232903863E}"/>
              </a:ext>
            </a:extLst>
          </p:cNvPr>
          <p:cNvSpPr>
            <a:spLocks noGrp="1"/>
          </p:cNvSpPr>
          <p:nvPr>
            <p:ph idx="1"/>
          </p:nvPr>
        </p:nvSpPr>
        <p:spPr/>
        <p:txBody>
          <a:bodyPr>
            <a:normAutofit/>
          </a:bodyPr>
          <a:lstStyle/>
          <a:p>
            <a:r>
              <a:rPr lang="en-US" sz="2400" b="0" i="0" dirty="0">
                <a:solidFill>
                  <a:srgbClr val="0F0F0F"/>
                </a:solidFill>
                <a:effectLst/>
                <a:latin typeface="Times New Roman" panose="02020603050405020304" pitchFamily="18" charset="0"/>
                <a:cs typeface="Times New Roman" panose="02020603050405020304" pitchFamily="18" charset="0"/>
              </a:rPr>
              <a:t>Breast cancer, a global health challenge, demands early detection for effective treatment. Current classification methods lack precision, especially in recognizing subtle tumor variations. </a:t>
            </a:r>
          </a:p>
          <a:p>
            <a:r>
              <a:rPr lang="en-US" sz="2400" b="0" i="0" dirty="0">
                <a:solidFill>
                  <a:srgbClr val="0F0F0F"/>
                </a:solidFill>
                <a:effectLst/>
                <a:latin typeface="Times New Roman" panose="02020603050405020304" pitchFamily="18" charset="0"/>
                <a:cs typeface="Times New Roman" panose="02020603050405020304" pitchFamily="18" charset="0"/>
              </a:rPr>
              <a:t>To overcome this, the challenge is to create a robust neural network-based system. Neural networks offer nuanced pattern recognition, vital for distinguishing between benign and malignant tumors.</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7923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2EAFE-8CBC-35E7-A175-C252634154A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PROPOSED SOLUTION</a:t>
            </a:r>
          </a:p>
        </p:txBody>
      </p:sp>
      <p:sp>
        <p:nvSpPr>
          <p:cNvPr id="3" name="Content Placeholder 2">
            <a:extLst>
              <a:ext uri="{FF2B5EF4-FFF2-40B4-BE49-F238E27FC236}">
                <a16:creationId xmlns:a16="http://schemas.microsoft.com/office/drawing/2014/main" id="{12EE0398-70D4-05D7-7161-964462212A9F}"/>
              </a:ext>
            </a:extLst>
          </p:cNvPr>
          <p:cNvSpPr>
            <a:spLocks noGrp="1"/>
          </p:cNvSpPr>
          <p:nvPr>
            <p:ph idx="1"/>
          </p:nvPr>
        </p:nvSpPr>
        <p:spPr>
          <a:xfrm>
            <a:off x="838200" y="1623528"/>
            <a:ext cx="10515600" cy="4497354"/>
          </a:xfrm>
        </p:spPr>
        <p:txBody>
          <a:bodyPr>
            <a:normAutofit fontScale="70000" lnSpcReduction="20000"/>
          </a:bodyPr>
          <a:lstStyle/>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Collection and Processing: </a:t>
            </a:r>
            <a:r>
              <a:rPr lang="en-US" b="0" i="0" dirty="0">
                <a:effectLst/>
                <a:latin typeface="Times New Roman" panose="02020603050405020304" pitchFamily="18" charset="0"/>
                <a:cs typeface="Times New Roman" panose="02020603050405020304" pitchFamily="18" charset="0"/>
              </a:rPr>
              <a:t>Utilizing the Breast Cancer Wisconsin dataset, ensuring it's loaded, processed, and transformed into a Pandas DataFrame.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Standardization: </a:t>
            </a:r>
            <a:r>
              <a:rPr lang="en-US" b="0" i="0" dirty="0">
                <a:effectLst/>
                <a:latin typeface="Times New Roman" panose="02020603050405020304" pitchFamily="18" charset="0"/>
                <a:cs typeface="Times New Roman" panose="02020603050405020304" pitchFamily="18" charset="0"/>
              </a:rPr>
              <a:t>Standardizing features with the StandardScaler from scikit-learn to ensure consistent data distribution, a crucial step for many machine learning algorithms.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Train-Test Split: </a:t>
            </a:r>
            <a:r>
              <a:rPr lang="en-US" b="0" i="0" dirty="0">
                <a:effectLst/>
                <a:latin typeface="Times New Roman" panose="02020603050405020304" pitchFamily="18" charset="0"/>
                <a:cs typeface="Times New Roman" panose="02020603050405020304" pitchFamily="18" charset="0"/>
              </a:rPr>
              <a:t>Dividing the dataset into training and testing sets. This is fundamental for training the model on one set of data and evaluating its performance on another, unseen set.</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Neural Network Architecture: </a:t>
            </a:r>
            <a:r>
              <a:rPr lang="en-US" b="0" i="0" dirty="0">
                <a:effectLst/>
                <a:latin typeface="Times New Roman" panose="02020603050405020304" pitchFamily="18" charset="0"/>
                <a:cs typeface="Times New Roman" panose="02020603050405020304" pitchFamily="18" charset="0"/>
              </a:rPr>
              <a:t>Designing a neural network with input, hidden, and output layers using TensorFlow and Keras. This architecture is the core of the system for learning and making predictions.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Model Compilation and Training: </a:t>
            </a:r>
            <a:r>
              <a:rPr lang="en-US" b="0" i="0" dirty="0">
                <a:effectLst/>
                <a:latin typeface="Times New Roman" panose="02020603050405020304" pitchFamily="18" charset="0"/>
                <a:cs typeface="Times New Roman" panose="02020603050405020304" pitchFamily="18" charset="0"/>
              </a:rPr>
              <a:t>Compiling the model with specific settings, including the Adam optimizer and sparse categorical cross-entropy loss function. Training the model involves feeding it the training data and adjusting the internal parameters to improve performance.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Results and Evaluation: </a:t>
            </a:r>
            <a:r>
              <a:rPr lang="en-US" b="0" i="0" dirty="0">
                <a:effectLst/>
                <a:latin typeface="Times New Roman" panose="02020603050405020304" pitchFamily="18" charset="0"/>
                <a:cs typeface="Times New Roman" panose="02020603050405020304" pitchFamily="18" charset="0"/>
              </a:rPr>
              <a:t>Visualizing and evaluating model accuracy and loss. Additionally, assessing the model's performance on the test set to ensure it generalizes well to new, unseen data. The implementation of a predictive system for real-time tumor classification indicates the practical application of the developed model.</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4176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7295E-B347-22D8-83C3-1B5C7AEB8B6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RESULTS</a:t>
            </a:r>
          </a:p>
        </p:txBody>
      </p:sp>
      <p:sp>
        <p:nvSpPr>
          <p:cNvPr id="3" name="Content Placeholder 2">
            <a:extLst>
              <a:ext uri="{FF2B5EF4-FFF2-40B4-BE49-F238E27FC236}">
                <a16:creationId xmlns:a16="http://schemas.microsoft.com/office/drawing/2014/main" id="{FA7DB0DC-1087-2F28-C5CB-BE02BD25EE9E}"/>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research demonstrates the successful application of neural networks for breast cancer classification, showcasing the potential of advanced machine learning techniques.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proposed framework, encompassing data preprocessing, model training, and the implementation of a predictive system, yields promising results in breast cancer classification.</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This study contributes to ongoing efforts to improve breast cancer diagnosis by leveraging advanced machine learning, addressing the need for more sophisticated and accurate classification methods.</a:t>
            </a:r>
          </a:p>
          <a:p>
            <a:pPr marL="0" indent="0">
              <a:buNone/>
            </a:pP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9858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1279</Words>
  <Application>Microsoft Office PowerPoint</Application>
  <PresentationFormat>Widescreen</PresentationFormat>
  <Paragraphs>72</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Calisto MT</vt:lpstr>
      <vt:lpstr>Söhne</vt:lpstr>
      <vt:lpstr>Times New Roman</vt:lpstr>
      <vt:lpstr>Office Theme</vt:lpstr>
      <vt:lpstr>BREAST CANCER CLASSIFICATION USING NEURAL NETWORKS  </vt:lpstr>
      <vt:lpstr>GROUP MEMBERS</vt:lpstr>
      <vt:lpstr>Roles and Responsibilities</vt:lpstr>
      <vt:lpstr>MOTIVATION</vt:lpstr>
      <vt:lpstr>OBJECTIVES</vt:lpstr>
      <vt:lpstr>RELATED WORK </vt:lpstr>
      <vt:lpstr>PROBLEM STATEMENT</vt:lpstr>
      <vt:lpstr>PROPOSED SOLUTION</vt:lpstr>
      <vt:lpstr>RESULTS</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CLASSIFICATION USING NEURAL NETWORKS</dc:title>
  <dc:creator>Nithin Kumar Reddy Chelekam</dc:creator>
  <cp:lastModifiedBy>Nithin Kumar Reddy Chelekam</cp:lastModifiedBy>
  <cp:revision>5</cp:revision>
  <dcterms:created xsi:type="dcterms:W3CDTF">2023-11-27T03:49:06Z</dcterms:created>
  <dcterms:modified xsi:type="dcterms:W3CDTF">2023-11-29T17:48:02Z</dcterms:modified>
</cp:coreProperties>
</file>

<file path=docProps/thumbnail.jpeg>
</file>